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6" r:id="rId9"/>
    <p:sldId id="267" r:id="rId10"/>
    <p:sldId id="268" r:id="rId11"/>
    <p:sldId id="269" r:id="rId12"/>
    <p:sldId id="272" r:id="rId13"/>
    <p:sldId id="270" r:id="rId14"/>
    <p:sldId id="271" r:id="rId15"/>
    <p:sldId id="273" r:id="rId16"/>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68"/>
    <p:restoredTop sz="94664"/>
  </p:normalViewPr>
  <p:slideViewPr>
    <p:cSldViewPr snapToGrid="0" snapToObjects="1">
      <p:cViewPr varScale="1">
        <p:scale>
          <a:sx n="110" d="100"/>
          <a:sy n="110" d="100"/>
        </p:scale>
        <p:origin x="28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A8FE96B-74AD-EB40-9219-68AFE571ACC1}"/>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DBDF7178-7A59-B146-BE73-8D655C4365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C26F40DA-C345-0C45-8316-020241949880}"/>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5" name="Plassholder for bunntekst 4">
            <a:extLst>
              <a:ext uri="{FF2B5EF4-FFF2-40B4-BE49-F238E27FC236}">
                <a16:creationId xmlns:a16="http://schemas.microsoft.com/office/drawing/2014/main" id="{E21CF35A-EF3E-F34A-A5C2-8CC87101099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243CFC1-2DD9-334F-A614-F88FD2A440B0}"/>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929038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tel og 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1251DCA-92D5-D64A-870C-BBE3D89C208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EE66FAC5-00A1-1F46-9735-DE3ABA142A8C}"/>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5B71021E-8F11-F842-8A16-53AA08592B5D}"/>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5" name="Plassholder for bunntekst 4">
            <a:extLst>
              <a:ext uri="{FF2B5EF4-FFF2-40B4-BE49-F238E27FC236}">
                <a16:creationId xmlns:a16="http://schemas.microsoft.com/office/drawing/2014/main" id="{277B56BE-BB45-B342-8584-F3ACB9F77FE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4CF64295-E14D-024B-9AD6-AE7D286D90C8}"/>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2273184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5DC117EA-33DE-CF47-AE7B-DCF868369E8A}"/>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427D06B0-BDAA-8A43-86E4-AEC9BE82AE3C}"/>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8212672-E3D1-C040-BB77-A9006B69D6F5}"/>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5" name="Plassholder for bunntekst 4">
            <a:extLst>
              <a:ext uri="{FF2B5EF4-FFF2-40B4-BE49-F238E27FC236}">
                <a16:creationId xmlns:a16="http://schemas.microsoft.com/office/drawing/2014/main" id="{386CDF22-0DCC-C844-9EAE-55C73E03DAA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076B3A5-EC64-DF48-92CE-D022CEB41979}"/>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3896345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E4A8FE3-1F74-8A42-8B23-11A96FB5BFCC}"/>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95AE9EC-7D3E-DD4D-B2A2-B618919F7097}"/>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AA02E2F-BE24-4C49-9F07-A1AEB9CE5FE0}"/>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5" name="Plassholder for bunntekst 4">
            <a:extLst>
              <a:ext uri="{FF2B5EF4-FFF2-40B4-BE49-F238E27FC236}">
                <a16:creationId xmlns:a16="http://schemas.microsoft.com/office/drawing/2014/main" id="{F6DE476F-8764-6C4F-9E23-73AC6D8FBDB6}"/>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B01074D-BF48-8E44-ACF3-4237F15CC27E}"/>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698250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A6CE810-1924-664E-90DC-CBE6D8401BE9}"/>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5C4206DA-D1C1-4644-9FC4-ADB24BAA10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5DBE4830-91EC-024E-B125-2E6B3747470A}"/>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5" name="Plassholder for bunntekst 4">
            <a:extLst>
              <a:ext uri="{FF2B5EF4-FFF2-40B4-BE49-F238E27FC236}">
                <a16:creationId xmlns:a16="http://schemas.microsoft.com/office/drawing/2014/main" id="{7D1B46C3-F2E3-154D-8B43-D25A3E555343}"/>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07809E0-2C5B-6E4E-A974-3D054B114F22}"/>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303921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DD513A-A4CF-9F4B-9588-E2238CE04AAF}"/>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014D9C6-4573-3042-837B-530B228EA491}"/>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665BC735-194C-1248-98C5-99CCBADC6662}"/>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C7AC1C13-A3E1-D540-A5E9-C1795CAF3602}"/>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6" name="Plassholder for bunntekst 5">
            <a:extLst>
              <a:ext uri="{FF2B5EF4-FFF2-40B4-BE49-F238E27FC236}">
                <a16:creationId xmlns:a16="http://schemas.microsoft.com/office/drawing/2014/main" id="{E5975561-CA24-8C4F-858D-DA0540B2043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2599DC4-3D5D-5244-BE6F-9DA2A17A5087}"/>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23854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E849DB7-E837-604E-A2F9-30854C7DA466}"/>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66970FB9-B108-834D-A1B1-51CAD54AB5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381E5E18-FB42-F345-BE69-F1EFCF78283E}"/>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CB36402D-6B51-C442-B123-D6F93EAAD27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D4781871-F94C-B449-9844-62F1C87DA5EC}"/>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697ED6B1-985A-7C45-9E25-DD9B148C59C9}"/>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8" name="Plassholder for bunntekst 7">
            <a:extLst>
              <a:ext uri="{FF2B5EF4-FFF2-40B4-BE49-F238E27FC236}">
                <a16:creationId xmlns:a16="http://schemas.microsoft.com/office/drawing/2014/main" id="{585FDA99-3CAC-A149-B1A7-C0B5BF24D564}"/>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94A83E2A-9242-E447-89C1-545CD2F9C399}"/>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100479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FDC483-14CE-534E-9130-C1EAF446F698}"/>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C01AD21A-33DD-AA45-A3EB-C7DFFF3E7976}"/>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4" name="Plassholder for bunntekst 3">
            <a:extLst>
              <a:ext uri="{FF2B5EF4-FFF2-40B4-BE49-F238E27FC236}">
                <a16:creationId xmlns:a16="http://schemas.microsoft.com/office/drawing/2014/main" id="{1B45243C-F7A4-7C49-9C1D-9F20358A300F}"/>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CAEFDAE4-7961-E34A-94FD-8C1C486D4E47}"/>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317240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DAC95DD-FECA-B048-B8FE-B354E07C58C1}"/>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3" name="Plassholder for bunntekst 2">
            <a:extLst>
              <a:ext uri="{FF2B5EF4-FFF2-40B4-BE49-F238E27FC236}">
                <a16:creationId xmlns:a16="http://schemas.microsoft.com/office/drawing/2014/main" id="{35B72F84-3715-0347-9783-18AC1CF185F3}"/>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AFC343F0-52DF-CF47-82DA-CF7905FC0AC6}"/>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2534713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ACC8E9C-A5F2-2244-989A-3510E5B1269F}"/>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38093B6-F579-5047-AD78-8D7ABE88C3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5C024088-2F25-2548-B56C-7D8A6F9B92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3095B8DB-2654-8746-A5DF-01544F0500B2}"/>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6" name="Plassholder for bunntekst 5">
            <a:extLst>
              <a:ext uri="{FF2B5EF4-FFF2-40B4-BE49-F238E27FC236}">
                <a16:creationId xmlns:a16="http://schemas.microsoft.com/office/drawing/2014/main" id="{FC495341-F367-7145-96C5-8224D419041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ACC45D50-C86F-9B45-9D29-1AEBA0581359}"/>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36705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F895E41-B613-284B-8413-0B9480897247}"/>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6841CF2-F7B4-B14C-B3AE-4144CB1D33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98453D07-3CB1-3B40-8CD0-4E55424341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91CD44A-F9D5-EA4C-8159-8426BC93A2B9}"/>
              </a:ext>
            </a:extLst>
          </p:cNvPr>
          <p:cNvSpPr>
            <a:spLocks noGrp="1"/>
          </p:cNvSpPr>
          <p:nvPr>
            <p:ph type="dt" sz="half" idx="10"/>
          </p:nvPr>
        </p:nvSpPr>
        <p:spPr/>
        <p:txBody>
          <a:bodyPr/>
          <a:lstStyle/>
          <a:p>
            <a:fld id="{B3E8CF90-D79E-9549-8AC6-3BCCA4BA24F5}" type="datetimeFigureOut">
              <a:rPr lang="nb-NO" smtClean="0"/>
              <a:t>08.05.2018</a:t>
            </a:fld>
            <a:endParaRPr lang="nb-NO"/>
          </a:p>
        </p:txBody>
      </p:sp>
      <p:sp>
        <p:nvSpPr>
          <p:cNvPr id="6" name="Plassholder for bunntekst 5">
            <a:extLst>
              <a:ext uri="{FF2B5EF4-FFF2-40B4-BE49-F238E27FC236}">
                <a16:creationId xmlns:a16="http://schemas.microsoft.com/office/drawing/2014/main" id="{007B04E1-1473-8D49-8941-0F6B82064D3A}"/>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9037B2F-420E-4C4F-8F48-9419FD6A7F5B}"/>
              </a:ext>
            </a:extLst>
          </p:cNvPr>
          <p:cNvSpPr>
            <a:spLocks noGrp="1"/>
          </p:cNvSpPr>
          <p:nvPr>
            <p:ph type="sldNum" sz="quarter" idx="12"/>
          </p:nvPr>
        </p:nvSpPr>
        <p:spPr/>
        <p:txBody>
          <a:bodyPr/>
          <a:lstStyle/>
          <a:p>
            <a:fld id="{0942E826-1CF4-9D42-83F0-E2401E4A74AF}" type="slidenum">
              <a:rPr lang="nb-NO" smtClean="0"/>
              <a:t>‹#›</a:t>
            </a:fld>
            <a:endParaRPr lang="nb-NO"/>
          </a:p>
        </p:txBody>
      </p:sp>
    </p:spTree>
    <p:extLst>
      <p:ext uri="{BB962C8B-B14F-4D97-AF65-F5344CB8AC3E}">
        <p14:creationId xmlns:p14="http://schemas.microsoft.com/office/powerpoint/2010/main" val="212182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A608490A-8505-E34C-BB62-976564735D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EA382A35-D334-564D-9E6F-76D41FCA66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AECD178-F7CF-8949-A39E-635203DE1A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E8CF90-D79E-9549-8AC6-3BCCA4BA24F5}" type="datetimeFigureOut">
              <a:rPr lang="nb-NO" smtClean="0"/>
              <a:t>08.05.2018</a:t>
            </a:fld>
            <a:endParaRPr lang="nb-NO"/>
          </a:p>
        </p:txBody>
      </p:sp>
      <p:sp>
        <p:nvSpPr>
          <p:cNvPr id="5" name="Plassholder for bunntekst 4">
            <a:extLst>
              <a:ext uri="{FF2B5EF4-FFF2-40B4-BE49-F238E27FC236}">
                <a16:creationId xmlns:a16="http://schemas.microsoft.com/office/drawing/2014/main" id="{FE187184-620C-3042-8E39-0BDB16A1E6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FBA92A57-D655-2548-9224-7BC09C16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2E826-1CF4-9D42-83F0-E2401E4A74AF}" type="slidenum">
              <a:rPr lang="nb-NO" smtClean="0"/>
              <a:t>‹#›</a:t>
            </a:fld>
            <a:endParaRPr lang="nb-NO"/>
          </a:p>
        </p:txBody>
      </p:sp>
    </p:spTree>
    <p:extLst>
      <p:ext uri="{BB962C8B-B14F-4D97-AF65-F5344CB8AC3E}">
        <p14:creationId xmlns:p14="http://schemas.microsoft.com/office/powerpoint/2010/main" val="319742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vrundet rektangel 5">
            <a:extLst>
              <a:ext uri="{FF2B5EF4-FFF2-40B4-BE49-F238E27FC236}">
                <a16:creationId xmlns:a16="http://schemas.microsoft.com/office/drawing/2014/main" id="{2CFBBA04-FF5B-B842-A80D-D149C557C1B0}"/>
              </a:ext>
            </a:extLst>
          </p:cNvPr>
          <p:cNvSpPr/>
          <p:nvPr/>
        </p:nvSpPr>
        <p:spPr>
          <a:xfrm>
            <a:off x="1382263" y="1572418"/>
            <a:ext cx="8885607"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ittel 1">
            <a:extLst>
              <a:ext uri="{FF2B5EF4-FFF2-40B4-BE49-F238E27FC236}">
                <a16:creationId xmlns:a16="http://schemas.microsoft.com/office/drawing/2014/main" id="{3656B342-1539-BB40-BE66-8273FD33CB4B}"/>
              </a:ext>
            </a:extLst>
          </p:cNvPr>
          <p:cNvSpPr>
            <a:spLocks noGrp="1"/>
          </p:cNvSpPr>
          <p:nvPr>
            <p:ph type="ctrTitle"/>
          </p:nvPr>
        </p:nvSpPr>
        <p:spPr>
          <a:xfrm>
            <a:off x="1938866" y="1266825"/>
            <a:ext cx="7772400" cy="1470025"/>
          </a:xfrm>
        </p:spPr>
        <p:txBody>
          <a:bodyPr>
            <a:normAutofit fontScale="90000"/>
          </a:bodyPr>
          <a:lstStyle/>
          <a:p>
            <a:r>
              <a:rPr lang="nb-NO" dirty="0"/>
              <a:t>INMA </a:t>
            </a:r>
            <a:r>
              <a:rPr lang="nb-NO" dirty="0" err="1"/>
              <a:t>Performance</a:t>
            </a:r>
            <a:r>
              <a:rPr lang="nb-NO" dirty="0"/>
              <a:t> </a:t>
            </a:r>
            <a:r>
              <a:rPr lang="nb-NO" dirty="0" err="1"/>
              <a:t>Award</a:t>
            </a:r>
            <a:endParaRPr lang="nb-NO" dirty="0"/>
          </a:p>
        </p:txBody>
      </p:sp>
      <p:sp>
        <p:nvSpPr>
          <p:cNvPr id="5" name="Undertittel 2">
            <a:extLst>
              <a:ext uri="{FF2B5EF4-FFF2-40B4-BE49-F238E27FC236}">
                <a16:creationId xmlns:a16="http://schemas.microsoft.com/office/drawing/2014/main" id="{0CC5C2B4-FE04-1341-9EBF-D86CFC7E3018}"/>
              </a:ext>
            </a:extLst>
          </p:cNvPr>
          <p:cNvSpPr>
            <a:spLocks noGrp="1"/>
          </p:cNvSpPr>
          <p:nvPr>
            <p:ph type="subTitle" idx="1"/>
          </p:nvPr>
        </p:nvSpPr>
        <p:spPr>
          <a:xfrm>
            <a:off x="2624666" y="3174999"/>
            <a:ext cx="6400800" cy="1752600"/>
          </a:xfrm>
        </p:spPr>
        <p:txBody>
          <a:bodyPr/>
          <a:lstStyle/>
          <a:p>
            <a:r>
              <a:rPr lang="nb-NO" dirty="0"/>
              <a:t>Konkurranseregler 2018</a:t>
            </a:r>
          </a:p>
          <a:p>
            <a:r>
              <a:rPr lang="nb-NO" dirty="0"/>
              <a:t>Prisutdeling 27. september</a:t>
            </a:r>
          </a:p>
          <a:p>
            <a:r>
              <a:rPr lang="nb-NO" dirty="0"/>
              <a:t>Innleveringsfrist 3. september</a:t>
            </a:r>
          </a:p>
        </p:txBody>
      </p:sp>
    </p:spTree>
    <p:extLst>
      <p:ext uri="{BB962C8B-B14F-4D97-AF65-F5344CB8AC3E}">
        <p14:creationId xmlns:p14="http://schemas.microsoft.com/office/powerpoint/2010/main" val="3069655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2143543" y="1800657"/>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C0DF154E-4505-294A-B37C-DFB460965710}"/>
              </a:ext>
            </a:extLst>
          </p:cNvPr>
          <p:cNvSpPr>
            <a:spLocks noGrp="1"/>
          </p:cNvSpPr>
          <p:nvPr>
            <p:ph idx="1"/>
          </p:nvPr>
        </p:nvSpPr>
        <p:spPr>
          <a:xfrm>
            <a:off x="2680175" y="2087111"/>
            <a:ext cx="7029258" cy="3384376"/>
          </a:xfrm>
        </p:spPr>
        <p:txBody>
          <a:bodyPr>
            <a:normAutofit fontScale="77500" lnSpcReduction="20000"/>
          </a:bodyPr>
          <a:lstStyle/>
          <a:p>
            <a:pPr>
              <a:buNone/>
            </a:pPr>
            <a:r>
              <a:rPr lang="nb-NO" sz="3800" b="1" dirty="0"/>
              <a:t>Plagiat</a:t>
            </a:r>
          </a:p>
          <a:p>
            <a:r>
              <a:rPr lang="nb-NO" dirty="0"/>
              <a:t>Plagiat er ikke en problemstilling i denne konkurransen. Dersom man har kopiert, deler eller hele kampanjer eller funnet inspirasjon fra andre, så er det greit.</a:t>
            </a:r>
          </a:p>
          <a:p>
            <a:r>
              <a:rPr lang="nb-NO" dirty="0"/>
              <a:t>Det er implementeringen og oppnådde resultater som er avgjørende. Et slikt arbeide vil dog score lavt på kriteriet om nytenkning.</a:t>
            </a:r>
          </a:p>
          <a:p>
            <a:r>
              <a:rPr lang="nb-NO" dirty="0"/>
              <a:t>Arbeider som er i strid med norsk lov, og som er dømt eller stanset av domstol, forbrukerombud, markedsrådet, datatilsynet eller annen offentlig instans, kan ikke delta i denne konkurransen.</a:t>
            </a:r>
          </a:p>
        </p:txBody>
      </p:sp>
    </p:spTree>
    <p:extLst>
      <p:ext uri="{BB962C8B-B14F-4D97-AF65-F5344CB8AC3E}">
        <p14:creationId xmlns:p14="http://schemas.microsoft.com/office/powerpoint/2010/main" val="2088667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1519426" y="1278142"/>
            <a:ext cx="8698628" cy="4440486"/>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516865BF-6A7D-2B44-8EE5-B1450FDC836B}"/>
              </a:ext>
            </a:extLst>
          </p:cNvPr>
          <p:cNvSpPr>
            <a:spLocks noGrp="1"/>
          </p:cNvSpPr>
          <p:nvPr>
            <p:ph idx="1"/>
          </p:nvPr>
        </p:nvSpPr>
        <p:spPr>
          <a:xfrm>
            <a:off x="2389886" y="1654311"/>
            <a:ext cx="6957707" cy="3541802"/>
          </a:xfrm>
        </p:spPr>
        <p:txBody>
          <a:bodyPr>
            <a:normAutofit/>
          </a:bodyPr>
          <a:lstStyle/>
          <a:p>
            <a:pPr>
              <a:buNone/>
            </a:pPr>
            <a:r>
              <a:rPr lang="nb-NO" sz="1100" b="1" dirty="0"/>
              <a:t>Fjerning, flytting og sammenslåing av innsendte bidrag. Ettersending av dokumentasjon.</a:t>
            </a:r>
          </a:p>
          <a:p>
            <a:endParaRPr lang="nb-NO" sz="900" dirty="0"/>
          </a:p>
          <a:p>
            <a:r>
              <a:rPr lang="nb-NO" sz="1600" dirty="0"/>
              <a:t>Juryleder kan flytte et innsendt bidrag fra en kategori til en annen, dersom man mener arbeidet er sendt inn i feil kategori. Dersom et arbeid må flyttes skal innsender orienteres om dette.</a:t>
            </a:r>
          </a:p>
          <a:p>
            <a:r>
              <a:rPr lang="nb-NO" sz="1600" dirty="0"/>
              <a:t>Innsender er ansvarlig for kun å sende inn bidrag som er i henhold til konkurransens regler, og for å sende inn bidrag i riktig kategori. Det gis ingen refusjoner for bidrag som fjernes eller flyttes.</a:t>
            </a:r>
          </a:p>
          <a:p>
            <a:r>
              <a:rPr lang="nb-NO" sz="1600" dirty="0"/>
              <a:t>Juryleder kan be om å få tilsendt tilleggsinformasjon, etter innsendelsesfrist, så lenge dette skjer før juryeringen er påbegynt. I utgangspunktet skal denne muligheten bare benyttes dersom det er åpenbare mangler i dokumentasjonen i innsendelsene. Dette gir ikke innsenderne rett til å ettersende dokumentasjon på eget initiativ.   </a:t>
            </a:r>
          </a:p>
        </p:txBody>
      </p:sp>
    </p:spTree>
    <p:extLst>
      <p:ext uri="{BB962C8B-B14F-4D97-AF65-F5344CB8AC3E}">
        <p14:creationId xmlns:p14="http://schemas.microsoft.com/office/powerpoint/2010/main" val="379155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2143543" y="1800657"/>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A159FCB4-E684-A44F-9035-1EA67F20A01B}"/>
              </a:ext>
            </a:extLst>
          </p:cNvPr>
          <p:cNvSpPr>
            <a:spLocks noGrp="1"/>
          </p:cNvSpPr>
          <p:nvPr>
            <p:ph idx="1"/>
          </p:nvPr>
        </p:nvSpPr>
        <p:spPr>
          <a:xfrm>
            <a:off x="3026452" y="1943884"/>
            <a:ext cx="6336704" cy="3384376"/>
          </a:xfrm>
        </p:spPr>
        <p:txBody>
          <a:bodyPr>
            <a:normAutofit lnSpcReduction="10000"/>
          </a:bodyPr>
          <a:lstStyle/>
          <a:p>
            <a:pPr>
              <a:buNone/>
            </a:pPr>
            <a:r>
              <a:rPr lang="nb-NO" sz="1800" b="1" dirty="0"/>
              <a:t>Formelle krav</a:t>
            </a:r>
          </a:p>
          <a:p>
            <a:r>
              <a:rPr lang="nb-NO" sz="1600" dirty="0"/>
              <a:t>Alle innsendte bidrag skal være laget for oppdragsgivers regning, og må være godkjent for innsendelse av oppdragsiver.</a:t>
            </a:r>
          </a:p>
          <a:p>
            <a:r>
              <a:rPr lang="nb-NO" sz="1600" dirty="0"/>
              <a:t>Innsender er juridisk ansvarlig for innbetaling av bidragsavgift. Bidragsavgift genereres for samtlige innsendelser per kategori. Samme arbeid som er nominert i flere kategorier utløser flere bidragsavgifter.</a:t>
            </a:r>
          </a:p>
          <a:p>
            <a:r>
              <a:rPr lang="nb-NO" sz="1600" dirty="0"/>
              <a:t>Alle innsendte bidrag må ha vært publisert innen innsendelsesfristen.</a:t>
            </a:r>
          </a:p>
          <a:p>
            <a:r>
              <a:rPr lang="nb-NO" sz="1600" dirty="0"/>
              <a:t>Bidrag til </a:t>
            </a:r>
            <a:r>
              <a:rPr lang="nb-NO" sz="1600" dirty="0" err="1"/>
              <a:t>INMAs</a:t>
            </a:r>
            <a:r>
              <a:rPr lang="nb-NO" sz="1600" dirty="0"/>
              <a:t> </a:t>
            </a:r>
            <a:r>
              <a:rPr lang="nb-NO" sz="1600" dirty="0" err="1"/>
              <a:t>Performance</a:t>
            </a:r>
            <a:r>
              <a:rPr lang="nb-NO" sz="1600" dirty="0"/>
              <a:t> </a:t>
            </a:r>
            <a:r>
              <a:rPr lang="nb-NO" sz="1600" dirty="0" err="1"/>
              <a:t>award</a:t>
            </a:r>
            <a:r>
              <a:rPr lang="nb-NO" sz="1600" dirty="0"/>
              <a:t> 2017 må ha vært publisert i perioden etter 1. august 2016.</a:t>
            </a:r>
          </a:p>
          <a:p>
            <a:r>
              <a:rPr lang="nb-NO" sz="1600" dirty="0">
                <a:solidFill>
                  <a:srgbClr val="FF0000"/>
                </a:solidFill>
              </a:rPr>
              <a:t>Angi krav om konfidensialitet ved innsendelse. Kun vedlegg kan gjøres konfidensielle. All informasjon som gis i form av </a:t>
            </a:r>
            <a:r>
              <a:rPr lang="nb-NO" sz="1600" dirty="0" err="1">
                <a:solidFill>
                  <a:srgbClr val="FF0000"/>
                </a:solidFill>
              </a:rPr>
              <a:t>PPT-foiler</a:t>
            </a:r>
            <a:r>
              <a:rPr lang="nb-NO" sz="1600" dirty="0">
                <a:solidFill>
                  <a:srgbClr val="FF0000"/>
                </a:solidFill>
              </a:rPr>
              <a:t> er offentlig. Juryleder kan signere på NDA ved behov.</a:t>
            </a:r>
          </a:p>
        </p:txBody>
      </p:sp>
    </p:spTree>
    <p:extLst>
      <p:ext uri="{BB962C8B-B14F-4D97-AF65-F5344CB8AC3E}">
        <p14:creationId xmlns:p14="http://schemas.microsoft.com/office/powerpoint/2010/main" val="1422947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2143543" y="1800657"/>
            <a:ext cx="8102522" cy="394700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F85196AC-9487-9940-B504-901DF91D407E}"/>
              </a:ext>
            </a:extLst>
          </p:cNvPr>
          <p:cNvSpPr>
            <a:spLocks noGrp="1"/>
          </p:cNvSpPr>
          <p:nvPr>
            <p:ph idx="1"/>
          </p:nvPr>
        </p:nvSpPr>
        <p:spPr>
          <a:xfrm>
            <a:off x="2932830" y="2081969"/>
            <a:ext cx="6523948" cy="3384376"/>
          </a:xfrm>
        </p:spPr>
        <p:txBody>
          <a:bodyPr>
            <a:normAutofit fontScale="85000" lnSpcReduction="20000"/>
          </a:bodyPr>
          <a:lstStyle/>
          <a:p>
            <a:pPr>
              <a:buNone/>
            </a:pPr>
            <a:r>
              <a:rPr lang="nb-NO" dirty="0"/>
              <a:t>Måloppnåelse (detaljert)</a:t>
            </a:r>
          </a:p>
          <a:p>
            <a:pPr marL="342900" lvl="2" indent="-342900"/>
            <a:r>
              <a:rPr lang="nb-NO" sz="1800" dirty="0"/>
              <a:t>I hvilken grad har bidraget bidratt til ønsker og reell måloppnåelse. Det må dokumenteres hvor stor verdiskapning bidraget har gitt for kunde.</a:t>
            </a:r>
          </a:p>
          <a:p>
            <a:r>
              <a:rPr lang="nb-NO" sz="1800" dirty="0"/>
              <a:t>Verdiskapning må ikke nødvendigvis måles i kroner og øre, selv om det for mange bidrag vil være rett valør.</a:t>
            </a:r>
          </a:p>
          <a:p>
            <a:r>
              <a:rPr lang="nb-NO" sz="1800" dirty="0"/>
              <a:t>I verdiskapning må all ressursinnsats inkluderes som kostnader, også arbeidsinnsats.</a:t>
            </a:r>
          </a:p>
          <a:p>
            <a:r>
              <a:rPr lang="nb-NO" sz="1800" dirty="0"/>
              <a:t>Alle %vise resultater må inkludere tall for grunnlaget, da %vise resultater med små reelle og nominelle effekter teller mindre.</a:t>
            </a:r>
          </a:p>
          <a:p>
            <a:r>
              <a:rPr lang="nb-NO" sz="1800" dirty="0"/>
              <a:t>Dette kriteriet er svært viktig for alle kategorier i INMA </a:t>
            </a:r>
            <a:r>
              <a:rPr lang="nb-NO" sz="1800" dirty="0" err="1"/>
              <a:t>Performance</a:t>
            </a:r>
            <a:r>
              <a:rPr lang="nb-NO" sz="1800" dirty="0"/>
              <a:t> </a:t>
            </a:r>
            <a:r>
              <a:rPr lang="nb-NO" sz="1800" dirty="0" err="1"/>
              <a:t>award</a:t>
            </a:r>
            <a:endParaRPr lang="nb-NO" sz="1800" dirty="0"/>
          </a:p>
          <a:p>
            <a:r>
              <a:rPr lang="nb-NO" sz="1800" dirty="0">
                <a:solidFill>
                  <a:srgbClr val="FF0000"/>
                </a:solidFill>
              </a:rPr>
              <a:t>KONFIDENSIALITET:</a:t>
            </a:r>
            <a:br>
              <a:rPr lang="nb-NO" sz="1800" dirty="0">
                <a:solidFill>
                  <a:srgbClr val="FF0000"/>
                </a:solidFill>
              </a:rPr>
            </a:br>
            <a:r>
              <a:rPr lang="nb-NO" sz="1800" dirty="0">
                <a:solidFill>
                  <a:srgbClr val="FF0000"/>
                </a:solidFill>
              </a:rPr>
              <a:t>Juryleder kan signere på NDA hvis behov, slik at kun juryleder sitter på de konkurransesensitive dataene, som så kan benyttes til å verifisere beregninger, størrelser og lignende uten at andre får se detaljene.</a:t>
            </a:r>
          </a:p>
        </p:txBody>
      </p:sp>
    </p:spTree>
    <p:extLst>
      <p:ext uri="{BB962C8B-B14F-4D97-AF65-F5344CB8AC3E}">
        <p14:creationId xmlns:p14="http://schemas.microsoft.com/office/powerpoint/2010/main" val="3904988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2143543" y="1800657"/>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E9F8A457-8302-D249-A65C-B2D6938925A4}"/>
              </a:ext>
            </a:extLst>
          </p:cNvPr>
          <p:cNvSpPr>
            <a:spLocks noGrp="1"/>
          </p:cNvSpPr>
          <p:nvPr>
            <p:ph idx="1"/>
          </p:nvPr>
        </p:nvSpPr>
        <p:spPr>
          <a:xfrm>
            <a:off x="3026452" y="2020685"/>
            <a:ext cx="6336704" cy="3672408"/>
          </a:xfrm>
        </p:spPr>
        <p:txBody>
          <a:bodyPr>
            <a:noAutofit/>
          </a:bodyPr>
          <a:lstStyle/>
          <a:p>
            <a:pPr>
              <a:buNone/>
            </a:pPr>
            <a:r>
              <a:rPr lang="nb-NO" sz="2400" b="1" dirty="0"/>
              <a:t>Vedlegg</a:t>
            </a:r>
          </a:p>
          <a:p>
            <a:r>
              <a:rPr lang="nb-NO" sz="1600" dirty="0"/>
              <a:t>Vedlegg er kun ment som tillegg til case som er sendt inn. </a:t>
            </a:r>
            <a:br>
              <a:rPr lang="nb-NO" sz="1600" dirty="0"/>
            </a:br>
            <a:r>
              <a:rPr lang="nb-NO" sz="1600" dirty="0">
                <a:solidFill>
                  <a:srgbClr val="FF0000"/>
                </a:solidFill>
              </a:rPr>
              <a:t>Vedlegg vil ikke bli forelagt jury ved 1. runde med juryering.</a:t>
            </a:r>
          </a:p>
          <a:p>
            <a:pPr lvl="1"/>
            <a:r>
              <a:rPr lang="nb-NO" sz="1200" dirty="0"/>
              <a:t>Viktig at vedlegget ikke inneholder argumentasjon eller illustrasjoner som er avgjørende for vurderingen av bidraget.</a:t>
            </a:r>
          </a:p>
          <a:p>
            <a:r>
              <a:rPr lang="nb-NO" sz="1600" dirty="0" err="1"/>
              <a:t>Caset</a:t>
            </a:r>
            <a:r>
              <a:rPr lang="nb-NO" sz="1600" dirty="0"/>
              <a:t> må i sin helhet bli presentert via </a:t>
            </a:r>
            <a:r>
              <a:rPr lang="nb-NO" sz="1600" dirty="0" err="1"/>
              <a:t>malverket</a:t>
            </a:r>
            <a:r>
              <a:rPr lang="nb-NO" sz="1600" dirty="0"/>
              <a:t> i </a:t>
            </a:r>
            <a:r>
              <a:rPr lang="nb-NO" sz="1600" dirty="0" err="1"/>
              <a:t>Powerpoint</a:t>
            </a:r>
            <a:r>
              <a:rPr lang="nb-NO" sz="1600" dirty="0"/>
              <a:t> som gjelder for kategorien, og skal kunne bli publisert uredigert på </a:t>
            </a:r>
            <a:r>
              <a:rPr lang="nb-NO" sz="1600" dirty="0" err="1"/>
              <a:t>inma.no</a:t>
            </a:r>
            <a:endParaRPr lang="nb-NO" sz="1600" dirty="0"/>
          </a:p>
          <a:p>
            <a:r>
              <a:rPr lang="nb-NO" sz="1600" dirty="0"/>
              <a:t>Vedlegg egner seg godt for å inkludere mer avanserte og detaljerte tall og øvrig dokumentasjon, mens argumentasjon og konklusjoner må inkluderes i PPT-malen.</a:t>
            </a:r>
          </a:p>
          <a:p>
            <a:r>
              <a:rPr lang="nb-NO" sz="1600" dirty="0">
                <a:solidFill>
                  <a:srgbClr val="FF0000"/>
                </a:solidFill>
              </a:rPr>
              <a:t>Konfidensiell informasjon må inkluderes i separate vedlegg som er merket med at informasjonen er konfidensiell.</a:t>
            </a:r>
          </a:p>
        </p:txBody>
      </p:sp>
    </p:spTree>
    <p:extLst>
      <p:ext uri="{BB962C8B-B14F-4D97-AF65-F5344CB8AC3E}">
        <p14:creationId xmlns:p14="http://schemas.microsoft.com/office/powerpoint/2010/main" val="2509439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2143543" y="1800657"/>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7E023B3B-B9F0-DC43-B520-5765722C9FB9}"/>
              </a:ext>
            </a:extLst>
          </p:cNvPr>
          <p:cNvSpPr>
            <a:spLocks noGrp="1"/>
          </p:cNvSpPr>
          <p:nvPr>
            <p:ph idx="1"/>
          </p:nvPr>
        </p:nvSpPr>
        <p:spPr>
          <a:xfrm>
            <a:off x="3026452" y="2134880"/>
            <a:ext cx="6336704" cy="3002383"/>
          </a:xfrm>
        </p:spPr>
        <p:txBody>
          <a:bodyPr>
            <a:normAutofit fontScale="77500" lnSpcReduction="20000"/>
          </a:bodyPr>
          <a:lstStyle/>
          <a:p>
            <a:pPr>
              <a:buNone/>
            </a:pPr>
            <a:r>
              <a:rPr lang="nb-NO" b="1" dirty="0"/>
              <a:t>Case Presentasjon</a:t>
            </a:r>
          </a:p>
          <a:p>
            <a:r>
              <a:rPr lang="nb-NO" dirty="0"/>
              <a:t>Utvalgte case vil bli plukket ut for å bli presentert under </a:t>
            </a:r>
            <a:r>
              <a:rPr lang="nb-NO" dirty="0" err="1"/>
              <a:t>INMAs</a:t>
            </a:r>
            <a:r>
              <a:rPr lang="nb-NO" dirty="0"/>
              <a:t> </a:t>
            </a:r>
            <a:r>
              <a:rPr lang="nb-NO" dirty="0" err="1"/>
              <a:t>performance</a:t>
            </a:r>
            <a:r>
              <a:rPr lang="nb-NO" dirty="0"/>
              <a:t> </a:t>
            </a:r>
            <a:r>
              <a:rPr lang="nb-NO" dirty="0" err="1"/>
              <a:t>Award</a:t>
            </a:r>
            <a:r>
              <a:rPr lang="nb-NO" dirty="0"/>
              <a:t> 21. september.</a:t>
            </a:r>
          </a:p>
          <a:p>
            <a:pPr lvl="1"/>
            <a:r>
              <a:rPr lang="nb-NO" dirty="0"/>
              <a:t>Det er ikke gitt at casene som plukkes ut vinner hverken gull eller medaljer. Case plukkes ut etter hvilken verdi vi tror de kan ha for deltagerne på konferansen. </a:t>
            </a:r>
          </a:p>
          <a:p>
            <a:r>
              <a:rPr lang="nb-NO" dirty="0"/>
              <a:t>Innsender bes være forberedt for å kunne presentere </a:t>
            </a:r>
            <a:r>
              <a:rPr lang="nb-NO" dirty="0" err="1"/>
              <a:t>caset</a:t>
            </a:r>
            <a:r>
              <a:rPr lang="nb-NO" dirty="0"/>
              <a:t> på kort varsel</a:t>
            </a:r>
          </a:p>
          <a:p>
            <a:r>
              <a:rPr lang="nb-NO" dirty="0"/>
              <a:t>Casepresentasjonen på konferansen vil få 8-10 minutters taletid hver</a:t>
            </a:r>
          </a:p>
        </p:txBody>
      </p:sp>
    </p:spTree>
    <p:extLst>
      <p:ext uri="{BB962C8B-B14F-4D97-AF65-F5344CB8AC3E}">
        <p14:creationId xmlns:p14="http://schemas.microsoft.com/office/powerpoint/2010/main" val="1899086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vrundet rektangel 5">
            <a:extLst>
              <a:ext uri="{FF2B5EF4-FFF2-40B4-BE49-F238E27FC236}">
                <a16:creationId xmlns:a16="http://schemas.microsoft.com/office/drawing/2014/main" id="{A3F6C06C-A3A9-324D-8285-4F061D4A06BC}"/>
              </a:ext>
            </a:extLst>
          </p:cNvPr>
          <p:cNvSpPr/>
          <p:nvPr/>
        </p:nvSpPr>
        <p:spPr>
          <a:xfrm>
            <a:off x="1547665" y="1486363"/>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Plassholder for innhold 2">
            <a:extLst>
              <a:ext uri="{FF2B5EF4-FFF2-40B4-BE49-F238E27FC236}">
                <a16:creationId xmlns:a16="http://schemas.microsoft.com/office/drawing/2014/main" id="{5383BB21-1237-754E-9F3D-48C427767858}"/>
              </a:ext>
            </a:extLst>
          </p:cNvPr>
          <p:cNvSpPr>
            <a:spLocks noGrp="1"/>
          </p:cNvSpPr>
          <p:nvPr>
            <p:ph idx="1"/>
          </p:nvPr>
        </p:nvSpPr>
        <p:spPr>
          <a:xfrm>
            <a:off x="2430574" y="1772817"/>
            <a:ext cx="6336704" cy="3384376"/>
          </a:xfrm>
          <a:ln>
            <a:noFill/>
          </a:ln>
        </p:spPr>
        <p:txBody>
          <a:bodyPr>
            <a:normAutofit fontScale="70000" lnSpcReduction="20000"/>
          </a:bodyPr>
          <a:lstStyle/>
          <a:p>
            <a:pPr>
              <a:buNone/>
            </a:pPr>
            <a:r>
              <a:rPr lang="nb-NO" b="1" dirty="0"/>
              <a:t>Frister:</a:t>
            </a:r>
          </a:p>
          <a:p>
            <a:r>
              <a:rPr lang="nb-NO" dirty="0"/>
              <a:t>Innleveringsfrist for bidrag er 3. september</a:t>
            </a:r>
          </a:p>
          <a:p>
            <a:r>
              <a:rPr lang="nb-NO" dirty="0"/>
              <a:t>Juryering 1. runde </a:t>
            </a:r>
            <a:r>
              <a:rPr lang="nb-NO" dirty="0" err="1"/>
              <a:t>cut-off</a:t>
            </a:r>
            <a:r>
              <a:rPr lang="nb-NO" dirty="0"/>
              <a:t> 13. </a:t>
            </a:r>
            <a:r>
              <a:rPr lang="mr-IN" dirty="0"/>
              <a:t>–</a:t>
            </a:r>
            <a:r>
              <a:rPr lang="nb-NO" dirty="0"/>
              <a:t> 16. september</a:t>
            </a:r>
          </a:p>
          <a:p>
            <a:r>
              <a:rPr lang="nb-NO" dirty="0"/>
              <a:t>Samlet og endelige juryering 18. 19. og 20 september</a:t>
            </a:r>
          </a:p>
          <a:p>
            <a:r>
              <a:rPr lang="nb-NO" dirty="0"/>
              <a:t>Prisutdeling 27. september</a:t>
            </a:r>
          </a:p>
          <a:p>
            <a:endParaRPr lang="nb-NO" dirty="0"/>
          </a:p>
          <a:p>
            <a:pPr>
              <a:buNone/>
            </a:pPr>
            <a:r>
              <a:rPr lang="nb-NO" b="1" dirty="0"/>
              <a:t>Pris (bidragsavgift):</a:t>
            </a:r>
          </a:p>
          <a:p>
            <a:r>
              <a:rPr lang="nb-NO" dirty="0"/>
              <a:t>kr. 5.000,- eks mva per bidrag</a:t>
            </a:r>
            <a:br>
              <a:rPr lang="nb-NO" dirty="0"/>
            </a:br>
            <a:r>
              <a:rPr lang="nb-NO" dirty="0"/>
              <a:t>(hvert bidrag inkluderer en - 1 - billett til </a:t>
            </a:r>
            <a:r>
              <a:rPr lang="nb-NO" dirty="0" err="1"/>
              <a:t>Performance</a:t>
            </a:r>
            <a:r>
              <a:rPr lang="nb-NO" dirty="0"/>
              <a:t>-konferansen 27. september)</a:t>
            </a:r>
          </a:p>
        </p:txBody>
      </p:sp>
    </p:spTree>
    <p:extLst>
      <p:ext uri="{BB962C8B-B14F-4D97-AF65-F5344CB8AC3E}">
        <p14:creationId xmlns:p14="http://schemas.microsoft.com/office/powerpoint/2010/main" val="4241987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vrundet rektangel 4">
            <a:extLst>
              <a:ext uri="{FF2B5EF4-FFF2-40B4-BE49-F238E27FC236}">
                <a16:creationId xmlns:a16="http://schemas.microsoft.com/office/drawing/2014/main" id="{B1FABBAD-A8A6-784A-8902-FC7D744ADC1A}"/>
              </a:ext>
            </a:extLst>
          </p:cNvPr>
          <p:cNvSpPr/>
          <p:nvPr/>
        </p:nvSpPr>
        <p:spPr>
          <a:xfrm>
            <a:off x="2114515" y="1668114"/>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4" name="Tittel 1">
            <a:extLst>
              <a:ext uri="{FF2B5EF4-FFF2-40B4-BE49-F238E27FC236}">
                <a16:creationId xmlns:a16="http://schemas.microsoft.com/office/drawing/2014/main" id="{7ABAD15C-DC22-E44D-81AD-4452DA4910FF}"/>
              </a:ext>
            </a:extLst>
          </p:cNvPr>
          <p:cNvSpPr>
            <a:spLocks noGrp="1"/>
          </p:cNvSpPr>
          <p:nvPr>
            <p:ph type="title"/>
          </p:nvPr>
        </p:nvSpPr>
        <p:spPr>
          <a:xfrm>
            <a:off x="2279576" y="2822491"/>
            <a:ext cx="7772400" cy="1362075"/>
          </a:xfrm>
        </p:spPr>
        <p:txBody>
          <a:bodyPr>
            <a:normAutofit fontScale="90000"/>
          </a:bodyPr>
          <a:lstStyle/>
          <a:p>
            <a:pPr algn="ctr"/>
            <a:r>
              <a:rPr lang="nb-NO" dirty="0"/>
              <a:t>Retningslinjer</a:t>
            </a:r>
            <a:br>
              <a:rPr lang="nb-NO" dirty="0"/>
            </a:br>
            <a:r>
              <a:rPr lang="nb-NO" dirty="0"/>
              <a:t>for</a:t>
            </a:r>
            <a:br>
              <a:rPr lang="nb-NO" dirty="0"/>
            </a:br>
            <a:r>
              <a:rPr lang="nb-NO" dirty="0"/>
              <a:t>INMA </a:t>
            </a:r>
            <a:r>
              <a:rPr lang="nb-NO" dirty="0" err="1"/>
              <a:t>Performance</a:t>
            </a:r>
            <a:r>
              <a:rPr lang="nb-NO" dirty="0"/>
              <a:t> </a:t>
            </a:r>
            <a:r>
              <a:rPr lang="nb-NO" dirty="0" err="1"/>
              <a:t>Award</a:t>
            </a:r>
            <a:endParaRPr lang="nb-NO" dirty="0"/>
          </a:p>
        </p:txBody>
      </p:sp>
    </p:spTree>
    <p:extLst>
      <p:ext uri="{BB962C8B-B14F-4D97-AF65-F5344CB8AC3E}">
        <p14:creationId xmlns:p14="http://schemas.microsoft.com/office/powerpoint/2010/main" val="5542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F5ADAE50-A80C-0E4B-9B0F-D580D349F66C}"/>
              </a:ext>
            </a:extLst>
          </p:cNvPr>
          <p:cNvSpPr/>
          <p:nvPr/>
        </p:nvSpPr>
        <p:spPr>
          <a:xfrm>
            <a:off x="2129028" y="1611971"/>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 name="Plassholder for innhold 2">
            <a:extLst>
              <a:ext uri="{FF2B5EF4-FFF2-40B4-BE49-F238E27FC236}">
                <a16:creationId xmlns:a16="http://schemas.microsoft.com/office/drawing/2014/main" id="{494E37D4-F7FF-3E4A-9A97-736FB92C8639}"/>
              </a:ext>
            </a:extLst>
          </p:cNvPr>
          <p:cNvSpPr>
            <a:spLocks noGrp="1"/>
          </p:cNvSpPr>
          <p:nvPr>
            <p:ph idx="1"/>
          </p:nvPr>
        </p:nvSpPr>
        <p:spPr>
          <a:xfrm>
            <a:off x="2868464" y="1811341"/>
            <a:ext cx="6336704" cy="3384376"/>
          </a:xfrm>
        </p:spPr>
        <p:txBody>
          <a:bodyPr>
            <a:normAutofit fontScale="62500" lnSpcReduction="20000"/>
          </a:bodyPr>
          <a:lstStyle/>
          <a:p>
            <a:pPr>
              <a:buNone/>
            </a:pPr>
            <a:r>
              <a:rPr lang="nb-NO" sz="4400" b="1" dirty="0"/>
              <a:t>Vurderingskriterier</a:t>
            </a:r>
          </a:p>
          <a:p>
            <a:pPr lvl="1"/>
            <a:endParaRPr lang="nb-NO" dirty="0"/>
          </a:p>
          <a:p>
            <a:pPr lvl="1"/>
            <a:r>
              <a:rPr lang="nb-NO" dirty="0"/>
              <a:t>Måloppnåelse</a:t>
            </a:r>
          </a:p>
          <a:p>
            <a:pPr lvl="2"/>
            <a:r>
              <a:rPr lang="nb-NO" dirty="0"/>
              <a:t>I hvilken grad har bidraget bidratt til ønsker og reell måloppnåelse?</a:t>
            </a:r>
          </a:p>
          <a:p>
            <a:pPr lvl="2"/>
            <a:r>
              <a:rPr lang="nb-NO" dirty="0"/>
              <a:t>Det må dokumenteres hvor stor verdiskapning bidraget har gitt for kunde.</a:t>
            </a:r>
          </a:p>
          <a:p>
            <a:pPr lvl="1"/>
            <a:r>
              <a:rPr lang="nb-NO" dirty="0"/>
              <a:t>Håndverk</a:t>
            </a:r>
          </a:p>
          <a:p>
            <a:pPr lvl="2"/>
            <a:r>
              <a:rPr lang="nb-NO" dirty="0"/>
              <a:t>Hvilke vurderinger er gjort i forkant av kampanjen og hva er kvaliteten på håndverket som er blitt utført?</a:t>
            </a:r>
          </a:p>
          <a:p>
            <a:pPr lvl="1"/>
            <a:r>
              <a:rPr lang="nb-NO" dirty="0"/>
              <a:t>Brukervennlighet</a:t>
            </a:r>
          </a:p>
          <a:p>
            <a:pPr lvl="2"/>
            <a:r>
              <a:rPr lang="nb-NO" dirty="0"/>
              <a:t>I hvilken grad er bidraget utformet på en logisk og intuitiv måte, tilpasset målgruppen?</a:t>
            </a:r>
          </a:p>
          <a:p>
            <a:pPr lvl="2"/>
            <a:r>
              <a:rPr lang="nb-NO" dirty="0"/>
              <a:t>I hvilken grad evner bidraget å dra kunden gjennom hele prosessen frem mot det endelige målet (for eksempel fullføring av et kjøp)?</a:t>
            </a:r>
          </a:p>
          <a:p>
            <a:pPr lvl="1"/>
            <a:r>
              <a:rPr lang="nb-NO" dirty="0"/>
              <a:t>Nytenkning</a:t>
            </a:r>
          </a:p>
          <a:p>
            <a:pPr lvl="2"/>
            <a:r>
              <a:rPr lang="nb-NO" dirty="0"/>
              <a:t>I hvilken grad er bidraget med på å drive bransjen fremover, gjennom nye tanker og ideer som fører til smartere, bedre og mer verdifulle løsninger?</a:t>
            </a:r>
          </a:p>
        </p:txBody>
      </p:sp>
    </p:spTree>
    <p:extLst>
      <p:ext uri="{BB962C8B-B14F-4D97-AF65-F5344CB8AC3E}">
        <p14:creationId xmlns:p14="http://schemas.microsoft.com/office/powerpoint/2010/main" val="1185191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AE29C8DE-7924-DB45-9C4F-1D35B2BD1B7A}"/>
              </a:ext>
            </a:extLst>
          </p:cNvPr>
          <p:cNvSpPr/>
          <p:nvPr/>
        </p:nvSpPr>
        <p:spPr>
          <a:xfrm>
            <a:off x="2129028" y="1611971"/>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 name="Plassholder for innhold 2">
            <a:extLst>
              <a:ext uri="{FF2B5EF4-FFF2-40B4-BE49-F238E27FC236}">
                <a16:creationId xmlns:a16="http://schemas.microsoft.com/office/drawing/2014/main" id="{A8A92575-B6B2-E64F-9980-9E80D6725419}"/>
              </a:ext>
            </a:extLst>
          </p:cNvPr>
          <p:cNvSpPr>
            <a:spLocks noGrp="1"/>
          </p:cNvSpPr>
          <p:nvPr>
            <p:ph idx="1"/>
          </p:nvPr>
        </p:nvSpPr>
        <p:spPr>
          <a:xfrm>
            <a:off x="3011937" y="2338874"/>
            <a:ext cx="6336704" cy="3384376"/>
          </a:xfrm>
        </p:spPr>
        <p:txBody>
          <a:bodyPr>
            <a:normAutofit/>
          </a:bodyPr>
          <a:lstStyle/>
          <a:p>
            <a:pPr>
              <a:buNone/>
            </a:pPr>
            <a:r>
              <a:rPr lang="nb-NO" dirty="0"/>
              <a:t>Formål:</a:t>
            </a:r>
          </a:p>
          <a:p>
            <a:r>
              <a:rPr lang="nb-NO" sz="2000" dirty="0"/>
              <a:t>INMA </a:t>
            </a:r>
            <a:r>
              <a:rPr lang="nb-NO" sz="2000" dirty="0" err="1"/>
              <a:t>Performance</a:t>
            </a:r>
            <a:r>
              <a:rPr lang="nb-NO" sz="2000" dirty="0"/>
              <a:t> </a:t>
            </a:r>
            <a:r>
              <a:rPr lang="nb-NO" sz="2000" dirty="0" err="1"/>
              <a:t>Award</a:t>
            </a:r>
            <a:r>
              <a:rPr lang="nb-NO" sz="2000" dirty="0"/>
              <a:t> skal inspirere bransjen til å lage digitale virkemidler som løser markedsførings-oppgaver på en innovativ måte – slik at de skaper dokumenterbare resultater.</a:t>
            </a:r>
          </a:p>
        </p:txBody>
      </p:sp>
    </p:spTree>
    <p:extLst>
      <p:ext uri="{BB962C8B-B14F-4D97-AF65-F5344CB8AC3E}">
        <p14:creationId xmlns:p14="http://schemas.microsoft.com/office/powerpoint/2010/main" val="155939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686EB44C-47E0-6D4E-A1C7-CA72B90E2DBE}"/>
              </a:ext>
            </a:extLst>
          </p:cNvPr>
          <p:cNvSpPr/>
          <p:nvPr/>
        </p:nvSpPr>
        <p:spPr>
          <a:xfrm>
            <a:off x="2143543" y="1800657"/>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 name="Plassholder for innhold 2">
            <a:extLst>
              <a:ext uri="{FF2B5EF4-FFF2-40B4-BE49-F238E27FC236}">
                <a16:creationId xmlns:a16="http://schemas.microsoft.com/office/drawing/2014/main" id="{CBA8CAD0-97A1-2E4C-92CF-27F25019B23F}"/>
              </a:ext>
            </a:extLst>
          </p:cNvPr>
          <p:cNvSpPr>
            <a:spLocks noGrp="1"/>
          </p:cNvSpPr>
          <p:nvPr>
            <p:ph idx="1"/>
          </p:nvPr>
        </p:nvSpPr>
        <p:spPr>
          <a:xfrm>
            <a:off x="3026452" y="2087111"/>
            <a:ext cx="6336704" cy="3384376"/>
          </a:xfrm>
        </p:spPr>
        <p:txBody>
          <a:bodyPr>
            <a:normAutofit/>
          </a:bodyPr>
          <a:lstStyle/>
          <a:p>
            <a:pPr>
              <a:buNone/>
            </a:pPr>
            <a:r>
              <a:rPr lang="nb-NO" dirty="0"/>
              <a:t>Jurysammensetning og juryering:</a:t>
            </a:r>
          </a:p>
          <a:p>
            <a:r>
              <a:rPr lang="nb-NO" sz="2000" dirty="0" err="1"/>
              <a:t>INMAs</a:t>
            </a:r>
            <a:r>
              <a:rPr lang="nb-NO" sz="2000" dirty="0"/>
              <a:t> faggrupper danner basis for jurysammensetningen som INMA setter sammen.</a:t>
            </a:r>
          </a:p>
          <a:p>
            <a:r>
              <a:rPr lang="nb-NO" sz="2000" dirty="0" err="1"/>
              <a:t>INMAs</a:t>
            </a:r>
            <a:r>
              <a:rPr lang="nb-NO" sz="2000" dirty="0"/>
              <a:t> daglige leder er juryleder.</a:t>
            </a:r>
          </a:p>
          <a:p>
            <a:r>
              <a:rPr lang="nb-NO" sz="2000" dirty="0"/>
              <a:t>Det settes av en hel dag for hver jury til juryering den 18. 19. og 20. september 2018.</a:t>
            </a:r>
          </a:p>
          <a:p>
            <a:r>
              <a:rPr lang="nb-NO" sz="2000" dirty="0"/>
              <a:t>Deltakelse gjennom hele juryeringen gir jurymedlemmene fri adgang til konferansen 27. september.</a:t>
            </a:r>
          </a:p>
        </p:txBody>
      </p:sp>
    </p:spTree>
    <p:extLst>
      <p:ext uri="{BB962C8B-B14F-4D97-AF65-F5344CB8AC3E}">
        <p14:creationId xmlns:p14="http://schemas.microsoft.com/office/powerpoint/2010/main" val="1727764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2143543" y="1800657"/>
            <a:ext cx="8102522"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5" name="Plassholder for innhold 2">
            <a:extLst>
              <a:ext uri="{FF2B5EF4-FFF2-40B4-BE49-F238E27FC236}">
                <a16:creationId xmlns:a16="http://schemas.microsoft.com/office/drawing/2014/main" id="{40AB5DA0-BD9D-D54D-A004-DB0020258B29}"/>
              </a:ext>
            </a:extLst>
          </p:cNvPr>
          <p:cNvSpPr>
            <a:spLocks noGrp="1"/>
          </p:cNvSpPr>
          <p:nvPr>
            <p:ph idx="1"/>
          </p:nvPr>
        </p:nvSpPr>
        <p:spPr>
          <a:xfrm>
            <a:off x="3026452" y="1943884"/>
            <a:ext cx="6336704" cy="3384376"/>
          </a:xfrm>
        </p:spPr>
        <p:txBody>
          <a:bodyPr>
            <a:normAutofit fontScale="92500" lnSpcReduction="10000"/>
          </a:bodyPr>
          <a:lstStyle/>
          <a:p>
            <a:pPr>
              <a:buNone/>
            </a:pPr>
            <a:r>
              <a:rPr lang="nb-NO" sz="3100" dirty="0"/>
              <a:t>Premiering:</a:t>
            </a:r>
          </a:p>
          <a:p>
            <a:r>
              <a:rPr lang="nb-NO" sz="2000" dirty="0"/>
              <a:t>Det deles ut gull, sølv og </a:t>
            </a:r>
            <a:r>
              <a:rPr lang="nb-NO" sz="2000" dirty="0" err="1"/>
              <a:t>bronsje</a:t>
            </a:r>
            <a:r>
              <a:rPr lang="nb-NO" sz="2000" dirty="0"/>
              <a:t> i hver kategori.</a:t>
            </a:r>
          </a:p>
          <a:p>
            <a:r>
              <a:rPr lang="nb-NO" sz="2000" dirty="0"/>
              <a:t>Juryen kan beslutte at det ikke skal deles ut gull i en kategori dersom kvalitetsnivået tilsier dette.</a:t>
            </a:r>
          </a:p>
          <a:p>
            <a:r>
              <a:rPr lang="nb-NO" sz="2000" dirty="0"/>
              <a:t>Juryen kan beslutte å tildele flere sølv og </a:t>
            </a:r>
            <a:r>
              <a:rPr lang="nb-NO" sz="2000" dirty="0" err="1"/>
              <a:t>bronsje</a:t>
            </a:r>
            <a:r>
              <a:rPr lang="nb-NO" sz="2000" dirty="0"/>
              <a:t> per kategori dersom kvalitetsnivået tilsier dette (men </a:t>
            </a:r>
            <a:r>
              <a:rPr lang="nb-NO" sz="2000" dirty="0" err="1"/>
              <a:t>max</a:t>
            </a:r>
            <a:r>
              <a:rPr lang="nb-NO" sz="2000" dirty="0"/>
              <a:t> 1 gull).</a:t>
            </a:r>
          </a:p>
          <a:p>
            <a:r>
              <a:rPr lang="nb-NO" sz="2000" dirty="0"/>
              <a:t>Premiering skjer til det selskapet som har levert inn bidraget, men alle selskap som er indikert som bidragsytere vil bli nevnt i presentasjoner og på diplomer som utformes om vinnerne.</a:t>
            </a:r>
          </a:p>
        </p:txBody>
      </p:sp>
    </p:spTree>
    <p:extLst>
      <p:ext uri="{BB962C8B-B14F-4D97-AF65-F5344CB8AC3E}">
        <p14:creationId xmlns:p14="http://schemas.microsoft.com/office/powerpoint/2010/main" val="2240754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2303200" y="1713571"/>
            <a:ext cx="4141143" cy="3670830"/>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ADEDD955-9457-FF4F-AF03-32AE8782B483}"/>
              </a:ext>
            </a:extLst>
          </p:cNvPr>
          <p:cNvSpPr>
            <a:spLocks noGrp="1"/>
          </p:cNvSpPr>
          <p:nvPr>
            <p:ph idx="1"/>
          </p:nvPr>
        </p:nvSpPr>
        <p:spPr>
          <a:xfrm>
            <a:off x="3026452" y="2251788"/>
            <a:ext cx="6336704" cy="3384376"/>
          </a:xfrm>
        </p:spPr>
        <p:txBody>
          <a:bodyPr>
            <a:normAutofit/>
          </a:bodyPr>
          <a:lstStyle/>
          <a:p>
            <a:pPr>
              <a:buNone/>
            </a:pPr>
            <a:r>
              <a:rPr lang="nb-NO" dirty="0"/>
              <a:t>Kategorier:</a:t>
            </a:r>
          </a:p>
          <a:p>
            <a:pPr lvl="1"/>
            <a:r>
              <a:rPr lang="nb-NO" dirty="0"/>
              <a:t>Multikanal</a:t>
            </a:r>
          </a:p>
          <a:p>
            <a:pPr lvl="1"/>
            <a:r>
              <a:rPr lang="nb-NO" dirty="0"/>
              <a:t>Singelkanal</a:t>
            </a:r>
          </a:p>
          <a:p>
            <a:pPr lvl="1"/>
            <a:r>
              <a:rPr lang="nb-NO" dirty="0"/>
              <a:t>Innovasjon</a:t>
            </a:r>
          </a:p>
          <a:p>
            <a:pPr lvl="1"/>
            <a:r>
              <a:rPr lang="nb-NO" dirty="0"/>
              <a:t>Analyse</a:t>
            </a:r>
          </a:p>
          <a:p>
            <a:pPr lvl="1"/>
            <a:r>
              <a:rPr lang="nb-NO" dirty="0"/>
              <a:t>Æresprisen</a:t>
            </a:r>
          </a:p>
        </p:txBody>
      </p:sp>
    </p:spTree>
    <p:extLst>
      <p:ext uri="{BB962C8B-B14F-4D97-AF65-F5344CB8AC3E}">
        <p14:creationId xmlns:p14="http://schemas.microsoft.com/office/powerpoint/2010/main" val="297636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vrundet rektangel 3">
            <a:extLst>
              <a:ext uri="{FF2B5EF4-FFF2-40B4-BE49-F238E27FC236}">
                <a16:creationId xmlns:a16="http://schemas.microsoft.com/office/drawing/2014/main" id="{13F01F34-D581-8A48-AF2D-2A222EE97925}"/>
              </a:ext>
            </a:extLst>
          </p:cNvPr>
          <p:cNvSpPr/>
          <p:nvPr/>
        </p:nvSpPr>
        <p:spPr>
          <a:xfrm>
            <a:off x="1751658" y="1453503"/>
            <a:ext cx="8466399" cy="4374576"/>
          </a:xfrm>
          <a:prstGeom prst="round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3" name="Plassholder for innhold 2">
            <a:extLst>
              <a:ext uri="{FF2B5EF4-FFF2-40B4-BE49-F238E27FC236}">
                <a16:creationId xmlns:a16="http://schemas.microsoft.com/office/drawing/2014/main" id="{4A8EE8AC-6718-154E-8CB1-17CA766F097C}"/>
              </a:ext>
            </a:extLst>
          </p:cNvPr>
          <p:cNvSpPr>
            <a:spLocks noGrp="1"/>
          </p:cNvSpPr>
          <p:nvPr>
            <p:ph idx="1"/>
          </p:nvPr>
        </p:nvSpPr>
        <p:spPr>
          <a:xfrm>
            <a:off x="2472766" y="1795181"/>
            <a:ext cx="7024181" cy="4032897"/>
          </a:xfrm>
        </p:spPr>
        <p:txBody>
          <a:bodyPr>
            <a:normAutofit fontScale="55000" lnSpcReduction="20000"/>
          </a:bodyPr>
          <a:lstStyle/>
          <a:p>
            <a:pPr>
              <a:buNone/>
            </a:pPr>
            <a:r>
              <a:rPr lang="nb-NO" sz="6000" b="1" dirty="0"/>
              <a:t>Inhabilitet og taktisk stemmegivning</a:t>
            </a:r>
          </a:p>
          <a:p>
            <a:r>
              <a:rPr lang="nb-NO" dirty="0"/>
              <a:t>Et jurymedlem er inhabil når man selv eller ens arbeidsgiver eller oppdragsgiver har bidratt til arbeidet. Som arbeidsgiver eller oppdragsgiver regnes også byråer i samme forretningsmessige gruppering.</a:t>
            </a:r>
          </a:p>
          <a:p>
            <a:r>
              <a:rPr lang="nb-NO" dirty="0"/>
              <a:t>Et jurymedlem er også inhabil dersom ens partner eller samboer har bidratt til å lage arbeidet.</a:t>
            </a:r>
          </a:p>
          <a:p>
            <a:r>
              <a:rPr lang="nb-NO" dirty="0"/>
              <a:t>Dersom et jurymedlem mener seg inhabil, eller av andre grunner ikke ønsker å vurdere et bidrag, skal man melde fra til juryleder så tidlig som mulig, og senest før juryeringen starter.</a:t>
            </a:r>
          </a:p>
          <a:p>
            <a:r>
              <a:rPr lang="nb-NO" dirty="0"/>
              <a:t>Jurymedlemmer som er inhabile kan ikke delta i diskusjoner som angår arbeidet.</a:t>
            </a:r>
          </a:p>
          <a:p>
            <a:r>
              <a:rPr lang="nb-NO" dirty="0"/>
              <a:t>Juryleder har tilgang til all stemmegivning under juryarbeidet, og dersom det er åpenbart at et jurymedlem har bedrevet taktisk stemmegivning til fordel for egne eller til ulempe for andres arbeider, skal vedkommendes stemmegivning strykes i sin helhet og juryeringen fortsette uten vedkommendes deltakelse.</a:t>
            </a:r>
          </a:p>
          <a:p>
            <a:r>
              <a:rPr lang="nb-NO" dirty="0"/>
              <a:t>Juryleder har fullmakt til å diskvalifisere enkeltpersoner fra all juryering, ved alvorlige eller gjentatte overtredelser av disse retningslinjene.</a:t>
            </a:r>
          </a:p>
        </p:txBody>
      </p:sp>
    </p:spTree>
    <p:extLst>
      <p:ext uri="{BB962C8B-B14F-4D97-AF65-F5344CB8AC3E}">
        <p14:creationId xmlns:p14="http://schemas.microsoft.com/office/powerpoint/2010/main" val="288847819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1036</Words>
  <Application>Microsoft Macintosh PowerPoint</Application>
  <PresentationFormat>Widescreen</PresentationFormat>
  <Paragraphs>83</Paragraphs>
  <Slides>15</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15</vt:i4>
      </vt:variant>
    </vt:vector>
  </HeadingPairs>
  <TitlesOfParts>
    <vt:vector size="20" baseType="lpstr">
      <vt:lpstr>Arial</vt:lpstr>
      <vt:lpstr>Calibri</vt:lpstr>
      <vt:lpstr>Calibri Light</vt:lpstr>
      <vt:lpstr>Mangal</vt:lpstr>
      <vt:lpstr>Office-tema</vt:lpstr>
      <vt:lpstr>INMA Performance Award</vt:lpstr>
      <vt:lpstr>PowerPoint-presentasjon</vt:lpstr>
      <vt:lpstr>Retningslinjer for INMA Performance Award</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Kenneth Lemik</dc:creator>
  <cp:lastModifiedBy>Kenneth Lemik</cp:lastModifiedBy>
  <cp:revision>10</cp:revision>
  <dcterms:created xsi:type="dcterms:W3CDTF">2018-05-08T07:39:36Z</dcterms:created>
  <dcterms:modified xsi:type="dcterms:W3CDTF">2018-05-08T10:08:25Z</dcterms:modified>
</cp:coreProperties>
</file>